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69" d="100"/>
          <a:sy n="69" d="100"/>
        </p:scale>
        <p:origin x="677"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16902033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22302"/>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1977747"/>
            <a:ext cx="7477601" cy="2874645"/>
          </a:xfrm>
          <a:prstGeom prst="rect">
            <a:avLst/>
          </a:prstGeom>
          <a:noFill/>
          <a:ln/>
        </p:spPr>
        <p:txBody>
          <a:bodyPr wrap="square" rtlCol="0" anchor="t"/>
          <a:lstStyle/>
          <a:p>
            <a:pPr marL="0" indent="0">
              <a:lnSpc>
                <a:spcPts val="7545"/>
              </a:lnSpc>
              <a:buNone/>
            </a:pPr>
            <a:r>
              <a:rPr lang="en-US" sz="6036" u="sng" dirty="0">
                <a:solidFill>
                  <a:srgbClr val="124E73"/>
                </a:solidFill>
                <a:latin typeface="MuseoModerno" pitchFamily="34" charset="0"/>
                <a:ea typeface="MuseoModerno" pitchFamily="34" charset="-122"/>
                <a:cs typeface="MuseoModerno" pitchFamily="34" charset="-120"/>
              </a:rPr>
              <a:t>DAV -PROJECT:-</a:t>
            </a:r>
          </a:p>
          <a:p>
            <a:pPr marL="0" indent="0">
              <a:lnSpc>
                <a:spcPts val="7545"/>
              </a:lnSpc>
              <a:buNone/>
            </a:pPr>
            <a:r>
              <a:rPr lang="en-US" sz="6036" dirty="0">
                <a:solidFill>
                  <a:srgbClr val="124E73"/>
                </a:solidFill>
                <a:latin typeface="MuseoModerno" pitchFamily="34" charset="0"/>
                <a:ea typeface="MuseoModerno" pitchFamily="34" charset="-122"/>
                <a:cs typeface="MuseoModerno" pitchFamily="34" charset="-120"/>
              </a:rPr>
              <a:t>E-commerce Website Sales Analysis</a:t>
            </a:r>
            <a:endParaRPr lang="en-US" sz="6036" dirty="0"/>
          </a:p>
        </p:txBody>
      </p:sp>
      <p:sp>
        <p:nvSpPr>
          <p:cNvPr id="6" name="Text 3"/>
          <p:cNvSpPr/>
          <p:nvPr/>
        </p:nvSpPr>
        <p:spPr>
          <a:xfrm>
            <a:off x="833199" y="5754029"/>
            <a:ext cx="7477601" cy="2306264"/>
          </a:xfrm>
          <a:prstGeom prst="rect">
            <a:avLst/>
          </a:prstGeom>
          <a:noFill/>
          <a:ln/>
        </p:spPr>
        <p:txBody>
          <a:bodyPr wrap="square" rtlCol="0" anchor="t"/>
          <a:lstStyle/>
          <a:p>
            <a:pPr marL="0" indent="0">
              <a:lnSpc>
                <a:spcPts val="2799"/>
              </a:lnSpc>
              <a:buNone/>
            </a:pPr>
            <a:r>
              <a:rPr lang="en-US" sz="2800" dirty="0">
                <a:solidFill>
                  <a:srgbClr val="2B4150"/>
                </a:solidFill>
                <a:latin typeface="Source Sans Pro" pitchFamily="34" charset="0"/>
                <a:ea typeface="Source Sans Pro" pitchFamily="34" charset="-122"/>
                <a:cs typeface="Source Sans Pro" pitchFamily="34" charset="-120"/>
              </a:rPr>
              <a:t>Explore the powerful insights that can be unlocked through data analysis and visualization of e-commerce sales data. Uncover trends, patterns, and opportunities to drive growth and revenue for your online business.</a:t>
            </a:r>
            <a:endParaRPr lang="en-US" sz="28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1108829"/>
            <a:ext cx="8689658"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Insights and Recommendations</a:t>
            </a:r>
            <a:endParaRPr lang="en-US" sz="4374" dirty="0"/>
          </a:p>
        </p:txBody>
      </p:sp>
      <p:sp>
        <p:nvSpPr>
          <p:cNvPr id="5" name="Shape 3"/>
          <p:cNvSpPr/>
          <p:nvPr/>
        </p:nvSpPr>
        <p:spPr>
          <a:xfrm>
            <a:off x="2037993" y="2421136"/>
            <a:ext cx="499943" cy="499943"/>
          </a:xfrm>
          <a:prstGeom prst="roundRect">
            <a:avLst>
              <a:gd name="adj" fmla="val 13333"/>
            </a:avLst>
          </a:prstGeom>
          <a:solidFill>
            <a:srgbClr val="F6F0E4"/>
          </a:solidFill>
          <a:ln/>
        </p:spPr>
      </p:sp>
      <p:sp>
        <p:nvSpPr>
          <p:cNvPr id="6" name="Text 4"/>
          <p:cNvSpPr/>
          <p:nvPr/>
        </p:nvSpPr>
        <p:spPr>
          <a:xfrm>
            <a:off x="2209800" y="2462808"/>
            <a:ext cx="156329"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1</a:t>
            </a:r>
            <a:endParaRPr lang="en-US" sz="2624" dirty="0"/>
          </a:p>
        </p:txBody>
      </p:sp>
      <p:sp>
        <p:nvSpPr>
          <p:cNvPr id="7" name="Text 5"/>
          <p:cNvSpPr/>
          <p:nvPr/>
        </p:nvSpPr>
        <p:spPr>
          <a:xfrm>
            <a:off x="2760107" y="2497455"/>
            <a:ext cx="2927390"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Optimize Product Mix</a:t>
            </a:r>
            <a:endParaRPr lang="en-US" sz="2187" dirty="0"/>
          </a:p>
        </p:txBody>
      </p:sp>
      <p:sp>
        <p:nvSpPr>
          <p:cNvPr id="8" name="Text 6"/>
          <p:cNvSpPr/>
          <p:nvPr/>
        </p:nvSpPr>
        <p:spPr>
          <a:xfrm>
            <a:off x="2760107" y="2977872"/>
            <a:ext cx="4444008"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Identify top-selling products and capitalize on customer demand. Streamline the product catalog and prioritize inventory of high-performing items.</a:t>
            </a:r>
            <a:endParaRPr lang="en-US" sz="1750" dirty="0"/>
          </a:p>
        </p:txBody>
      </p:sp>
      <p:sp>
        <p:nvSpPr>
          <p:cNvPr id="9" name="Shape 7"/>
          <p:cNvSpPr/>
          <p:nvPr/>
        </p:nvSpPr>
        <p:spPr>
          <a:xfrm>
            <a:off x="7426285" y="2421136"/>
            <a:ext cx="499943" cy="499943"/>
          </a:xfrm>
          <a:prstGeom prst="roundRect">
            <a:avLst>
              <a:gd name="adj" fmla="val 13333"/>
            </a:avLst>
          </a:prstGeom>
          <a:solidFill>
            <a:srgbClr val="F6F0E4"/>
          </a:solidFill>
          <a:ln/>
        </p:spPr>
      </p:sp>
      <p:sp>
        <p:nvSpPr>
          <p:cNvPr id="10" name="Text 8"/>
          <p:cNvSpPr/>
          <p:nvPr/>
        </p:nvSpPr>
        <p:spPr>
          <a:xfrm>
            <a:off x="7583567" y="2462808"/>
            <a:ext cx="185380"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2</a:t>
            </a:r>
            <a:endParaRPr lang="en-US" sz="2624" dirty="0"/>
          </a:p>
        </p:txBody>
      </p:sp>
      <p:sp>
        <p:nvSpPr>
          <p:cNvPr id="11" name="Text 9"/>
          <p:cNvSpPr/>
          <p:nvPr/>
        </p:nvSpPr>
        <p:spPr>
          <a:xfrm>
            <a:off x="8148399" y="2497455"/>
            <a:ext cx="3967163"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Enhance Customer Experience</a:t>
            </a:r>
            <a:endParaRPr lang="en-US" sz="2187" dirty="0"/>
          </a:p>
        </p:txBody>
      </p:sp>
      <p:sp>
        <p:nvSpPr>
          <p:cNvPr id="12" name="Text 10"/>
          <p:cNvSpPr/>
          <p:nvPr/>
        </p:nvSpPr>
        <p:spPr>
          <a:xfrm>
            <a:off x="8148399" y="2977872"/>
            <a:ext cx="4444008"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Improve website navigation, search functionality, and personalized recommendations to create a seamless and engaging shopping experience.</a:t>
            </a:r>
            <a:endParaRPr lang="en-US" sz="1750" dirty="0"/>
          </a:p>
        </p:txBody>
      </p:sp>
      <p:sp>
        <p:nvSpPr>
          <p:cNvPr id="13" name="Shape 11"/>
          <p:cNvSpPr/>
          <p:nvPr/>
        </p:nvSpPr>
        <p:spPr>
          <a:xfrm>
            <a:off x="2037993" y="4795242"/>
            <a:ext cx="499943" cy="499943"/>
          </a:xfrm>
          <a:prstGeom prst="roundRect">
            <a:avLst>
              <a:gd name="adj" fmla="val 13333"/>
            </a:avLst>
          </a:prstGeom>
          <a:solidFill>
            <a:srgbClr val="F6F0E4"/>
          </a:solidFill>
          <a:ln/>
        </p:spPr>
      </p:sp>
      <p:sp>
        <p:nvSpPr>
          <p:cNvPr id="14" name="Text 12"/>
          <p:cNvSpPr/>
          <p:nvPr/>
        </p:nvSpPr>
        <p:spPr>
          <a:xfrm>
            <a:off x="2194203" y="4836914"/>
            <a:ext cx="187404"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3</a:t>
            </a:r>
            <a:endParaRPr lang="en-US" sz="2624" dirty="0"/>
          </a:p>
        </p:txBody>
      </p:sp>
      <p:sp>
        <p:nvSpPr>
          <p:cNvPr id="15" name="Text 13"/>
          <p:cNvSpPr/>
          <p:nvPr/>
        </p:nvSpPr>
        <p:spPr>
          <a:xfrm>
            <a:off x="2760107" y="4871561"/>
            <a:ext cx="439614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Leverage Data-Driven Marketing</a:t>
            </a:r>
            <a:endParaRPr lang="en-US" sz="2187" dirty="0"/>
          </a:p>
        </p:txBody>
      </p:sp>
      <p:sp>
        <p:nvSpPr>
          <p:cNvPr id="16" name="Text 14"/>
          <p:cNvSpPr/>
          <p:nvPr/>
        </p:nvSpPr>
        <p:spPr>
          <a:xfrm>
            <a:off x="2760107" y="5351978"/>
            <a:ext cx="4444008"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Utilize customer segmentation insights to craft targeted marketing campaigns and promotional strategies that resonate with different buyer personas.</a:t>
            </a:r>
            <a:endParaRPr lang="en-US" sz="1750" dirty="0"/>
          </a:p>
        </p:txBody>
      </p:sp>
      <p:sp>
        <p:nvSpPr>
          <p:cNvPr id="17" name="Shape 15"/>
          <p:cNvSpPr/>
          <p:nvPr/>
        </p:nvSpPr>
        <p:spPr>
          <a:xfrm>
            <a:off x="7426285" y="4795242"/>
            <a:ext cx="499943" cy="499943"/>
          </a:xfrm>
          <a:prstGeom prst="roundRect">
            <a:avLst>
              <a:gd name="adj" fmla="val 13333"/>
            </a:avLst>
          </a:prstGeom>
          <a:solidFill>
            <a:srgbClr val="F6F0E4"/>
          </a:solidFill>
          <a:ln/>
        </p:spPr>
      </p:sp>
      <p:sp>
        <p:nvSpPr>
          <p:cNvPr id="18" name="Text 16"/>
          <p:cNvSpPr/>
          <p:nvPr/>
        </p:nvSpPr>
        <p:spPr>
          <a:xfrm>
            <a:off x="7568922" y="4836914"/>
            <a:ext cx="214670"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4</a:t>
            </a:r>
            <a:endParaRPr lang="en-US" sz="2624" dirty="0"/>
          </a:p>
        </p:txBody>
      </p:sp>
      <p:sp>
        <p:nvSpPr>
          <p:cNvPr id="19" name="Text 17"/>
          <p:cNvSpPr/>
          <p:nvPr/>
        </p:nvSpPr>
        <p:spPr>
          <a:xfrm>
            <a:off x="8148399" y="4871561"/>
            <a:ext cx="4444008" cy="694373"/>
          </a:xfrm>
          <a:prstGeom prst="rect">
            <a:avLst/>
          </a:prstGeom>
          <a:noFill/>
          <a:ln/>
        </p:spPr>
        <p:txBody>
          <a:bodyPr wrap="squar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Improve Inventory Management</a:t>
            </a:r>
            <a:endParaRPr lang="en-US" sz="2187" dirty="0"/>
          </a:p>
        </p:txBody>
      </p:sp>
      <p:sp>
        <p:nvSpPr>
          <p:cNvPr id="20" name="Text 18"/>
          <p:cNvSpPr/>
          <p:nvPr/>
        </p:nvSpPr>
        <p:spPr>
          <a:xfrm>
            <a:off x="8148399" y="5699165"/>
            <a:ext cx="4444008" cy="1421606"/>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Leverage predictive models to forecast demand and optimize inventory levels, reducing stockouts and maintaining a healthy balance of supply and demand.</a:t>
            </a:r>
            <a:endParaRPr lang="en-US" sz="17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712482"/>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Conclusion</a:t>
            </a:r>
            <a:endParaRPr lang="en-US" sz="4374" dirty="0"/>
          </a:p>
        </p:txBody>
      </p:sp>
      <p:sp>
        <p:nvSpPr>
          <p:cNvPr id="6" name="Text 3"/>
          <p:cNvSpPr/>
          <p:nvPr/>
        </p:nvSpPr>
        <p:spPr>
          <a:xfrm>
            <a:off x="833199" y="3740110"/>
            <a:ext cx="7477601" cy="1777008"/>
          </a:xfrm>
          <a:prstGeom prst="rect">
            <a:avLst/>
          </a:prstGeom>
          <a:noFill/>
          <a:ln/>
        </p:spPr>
        <p:txBody>
          <a:bodyPr wrap="square" rtlCol="0" anchor="t"/>
          <a:lstStyle/>
          <a:p>
            <a:pPr marL="0" indent="0">
              <a:lnSpc>
                <a:spcPts val="2799"/>
              </a:lnSpc>
              <a:buNone/>
            </a:pPr>
            <a:r>
              <a:rPr lang="en-US" sz="2400" dirty="0">
                <a:solidFill>
                  <a:srgbClr val="2B4150"/>
                </a:solidFill>
                <a:latin typeface="Source Sans Pro" pitchFamily="34" charset="0"/>
                <a:ea typeface="Source Sans Pro" pitchFamily="34" charset="-122"/>
                <a:cs typeface="Source Sans Pro" pitchFamily="34" charset="-120"/>
              </a:rPr>
              <a:t>In conclusion, this comprehensive e-commerce sales analysis has uncovered invaluable insights to propel your online business forward. By leveraging advanced data visualization techniques and predictive modeling, we have identified key trends, customer behaviors, and optimization opportunities that can drive sustainable growth.</a:t>
            </a:r>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842177"/>
          </a:xfrm>
          <a:prstGeom prst="rect">
            <a:avLst/>
          </a:prstGeom>
          <a:solidFill>
            <a:srgbClr val="FFFCF5"/>
          </a:solidFill>
          <a:ln/>
        </p:spPr>
      </p:sp>
      <p:sp>
        <p:nvSpPr>
          <p:cNvPr id="4" name="Text 2"/>
          <p:cNvSpPr/>
          <p:nvPr/>
        </p:nvSpPr>
        <p:spPr>
          <a:xfrm>
            <a:off x="3621167" y="427673"/>
            <a:ext cx="3888462" cy="486013"/>
          </a:xfrm>
          <a:prstGeom prst="rect">
            <a:avLst/>
          </a:prstGeom>
          <a:noFill/>
          <a:ln/>
        </p:spPr>
        <p:txBody>
          <a:bodyPr wrap="none" rtlCol="0" anchor="t"/>
          <a:lstStyle/>
          <a:p>
            <a:pPr marL="0" indent="0">
              <a:lnSpc>
                <a:spcPts val="3827"/>
              </a:lnSpc>
              <a:buNone/>
            </a:pPr>
            <a:r>
              <a:rPr lang="en-US" sz="3062" u="sng" dirty="0">
                <a:solidFill>
                  <a:srgbClr val="124E73"/>
                </a:solidFill>
                <a:latin typeface="MuseoModerno" pitchFamily="34" charset="0"/>
                <a:ea typeface="MuseoModerno" pitchFamily="34" charset="-122"/>
                <a:cs typeface="MuseoModerno" pitchFamily="34" charset="-120"/>
              </a:rPr>
              <a:t>Thank You:-</a:t>
            </a:r>
            <a:endParaRPr lang="en-US" sz="3062" dirty="0"/>
          </a:p>
        </p:txBody>
      </p:sp>
      <p:sp>
        <p:nvSpPr>
          <p:cNvPr id="5" name="Text 3"/>
          <p:cNvSpPr/>
          <p:nvPr/>
        </p:nvSpPr>
        <p:spPr>
          <a:xfrm>
            <a:off x="3621167" y="1146929"/>
            <a:ext cx="3110746" cy="388858"/>
          </a:xfrm>
          <a:prstGeom prst="rect">
            <a:avLst/>
          </a:prstGeom>
          <a:noFill/>
          <a:ln/>
        </p:spPr>
        <p:txBody>
          <a:bodyPr wrap="none" rtlCol="0" anchor="t"/>
          <a:lstStyle/>
          <a:p>
            <a:pPr marL="0" indent="0">
              <a:lnSpc>
                <a:spcPts val="3062"/>
              </a:lnSpc>
              <a:buNone/>
            </a:pPr>
            <a:r>
              <a:rPr lang="en-US" sz="2449" u="sng" dirty="0">
                <a:solidFill>
                  <a:srgbClr val="124E73"/>
                </a:solidFill>
                <a:latin typeface="MuseoModerno" pitchFamily="34" charset="0"/>
                <a:ea typeface="MuseoModerno" pitchFamily="34" charset="-122"/>
                <a:cs typeface="MuseoModerno" pitchFamily="34" charset="-120"/>
              </a:rPr>
              <a:t>GROUP MRMBERS:-</a:t>
            </a:r>
            <a:endParaRPr lang="en-US" sz="2449" dirty="0"/>
          </a:p>
        </p:txBody>
      </p:sp>
      <p:sp>
        <p:nvSpPr>
          <p:cNvPr id="6" name="Text 4"/>
          <p:cNvSpPr/>
          <p:nvPr/>
        </p:nvSpPr>
        <p:spPr>
          <a:xfrm>
            <a:off x="3621167" y="1769031"/>
            <a:ext cx="3189208" cy="388858"/>
          </a:xfrm>
          <a:prstGeom prst="rect">
            <a:avLst/>
          </a:prstGeom>
          <a:noFill/>
          <a:ln/>
        </p:spPr>
        <p:txBody>
          <a:bodyPr wrap="none" rtlCol="0" anchor="t"/>
          <a:lstStyle/>
          <a:p>
            <a:pPr marL="0" indent="0">
              <a:lnSpc>
                <a:spcPts val="3062"/>
              </a:lnSpc>
              <a:buNone/>
            </a:pPr>
            <a:r>
              <a:rPr lang="en-US" sz="2449" dirty="0">
                <a:solidFill>
                  <a:srgbClr val="124E73"/>
                </a:solidFill>
                <a:latin typeface="MuseoModerno" pitchFamily="34" charset="0"/>
                <a:ea typeface="MuseoModerno" pitchFamily="34" charset="-122"/>
                <a:cs typeface="MuseoModerno" pitchFamily="34" charset="-120"/>
              </a:rPr>
              <a:t>Y.Rohit-160122737136</a:t>
            </a:r>
            <a:endParaRPr lang="en-US" sz="2449" dirty="0"/>
          </a:p>
        </p:txBody>
      </p:sp>
      <p:sp>
        <p:nvSpPr>
          <p:cNvPr id="7" name="Text 5"/>
          <p:cNvSpPr/>
          <p:nvPr/>
        </p:nvSpPr>
        <p:spPr>
          <a:xfrm>
            <a:off x="3621167" y="2391132"/>
            <a:ext cx="3110746" cy="388858"/>
          </a:xfrm>
          <a:prstGeom prst="rect">
            <a:avLst/>
          </a:prstGeom>
          <a:noFill/>
          <a:ln/>
        </p:spPr>
        <p:txBody>
          <a:bodyPr wrap="none" rtlCol="0" anchor="t"/>
          <a:lstStyle/>
          <a:p>
            <a:pPr marL="0" indent="0">
              <a:lnSpc>
                <a:spcPts val="3062"/>
              </a:lnSpc>
              <a:buNone/>
            </a:pPr>
            <a:r>
              <a:rPr lang="en-US" sz="2449" dirty="0">
                <a:solidFill>
                  <a:srgbClr val="124E73"/>
                </a:solidFill>
                <a:latin typeface="MuseoModerno" pitchFamily="34" charset="0"/>
                <a:ea typeface="MuseoModerno" pitchFamily="34" charset="-122"/>
                <a:cs typeface="MuseoModerno" pitchFamily="34" charset="-120"/>
              </a:rPr>
              <a:t>M.Dev-160122737114</a:t>
            </a:r>
            <a:endParaRPr lang="en-US" sz="2449" dirty="0"/>
          </a:p>
        </p:txBody>
      </p:sp>
      <p:sp>
        <p:nvSpPr>
          <p:cNvPr id="8" name="Text 6"/>
          <p:cNvSpPr/>
          <p:nvPr/>
        </p:nvSpPr>
        <p:spPr>
          <a:xfrm>
            <a:off x="3621167" y="3013234"/>
            <a:ext cx="4028599" cy="388858"/>
          </a:xfrm>
          <a:prstGeom prst="rect">
            <a:avLst/>
          </a:prstGeom>
          <a:noFill/>
          <a:ln/>
        </p:spPr>
        <p:txBody>
          <a:bodyPr wrap="none" rtlCol="0" anchor="t"/>
          <a:lstStyle/>
          <a:p>
            <a:pPr marL="0" indent="0">
              <a:lnSpc>
                <a:spcPts val="3062"/>
              </a:lnSpc>
              <a:buNone/>
            </a:pPr>
            <a:r>
              <a:rPr lang="en-US" sz="2449" dirty="0">
                <a:solidFill>
                  <a:srgbClr val="124E73"/>
                </a:solidFill>
                <a:latin typeface="MuseoModerno" pitchFamily="34" charset="0"/>
                <a:ea typeface="MuseoModerno" pitchFamily="34" charset="-122"/>
                <a:cs typeface="MuseoModerno" pitchFamily="34" charset="-120"/>
              </a:rPr>
              <a:t>K.Shivanand-160122737110</a:t>
            </a:r>
            <a:endParaRPr lang="en-US" sz="2449" dirty="0"/>
          </a:p>
        </p:txBody>
      </p:sp>
      <p:pic>
        <p:nvPicPr>
          <p:cNvPr id="9" name="Image 0" descr="preencoded.png"/>
          <p:cNvPicPr>
            <a:picLocks noChangeAspect="1"/>
          </p:cNvPicPr>
          <p:nvPr/>
        </p:nvPicPr>
        <p:blipFill>
          <a:blip r:embed="rId3"/>
          <a:stretch>
            <a:fillRect/>
          </a:stretch>
        </p:blipFill>
        <p:spPr>
          <a:xfrm>
            <a:off x="4930259" y="3635335"/>
            <a:ext cx="4769763" cy="3263503"/>
          </a:xfrm>
          <a:prstGeom prst="rect">
            <a:avLst/>
          </a:prstGeom>
        </p:spPr>
      </p:pic>
      <p:sp>
        <p:nvSpPr>
          <p:cNvPr id="10" name="Text 7"/>
          <p:cNvSpPr/>
          <p:nvPr/>
        </p:nvSpPr>
        <p:spPr>
          <a:xfrm>
            <a:off x="3621167" y="7073741"/>
            <a:ext cx="7388066" cy="248722"/>
          </a:xfrm>
          <a:prstGeom prst="rect">
            <a:avLst/>
          </a:prstGeom>
          <a:noFill/>
          <a:ln/>
        </p:spPr>
        <p:txBody>
          <a:bodyPr wrap="none" rtlCol="0" anchor="t"/>
          <a:lstStyle/>
          <a:p>
            <a:pPr marL="0" indent="0">
              <a:lnSpc>
                <a:spcPts val="1960"/>
              </a:lnSpc>
              <a:buNone/>
            </a:pPr>
            <a:endParaRPr lang="en-US" sz="1225" dirty="0"/>
          </a:p>
        </p:txBody>
      </p:sp>
      <p:sp>
        <p:nvSpPr>
          <p:cNvPr id="11" name="Text 8"/>
          <p:cNvSpPr/>
          <p:nvPr/>
        </p:nvSpPr>
        <p:spPr>
          <a:xfrm>
            <a:off x="3621167" y="7637264"/>
            <a:ext cx="3504367" cy="248722"/>
          </a:xfrm>
          <a:prstGeom prst="rect">
            <a:avLst/>
          </a:prstGeom>
          <a:noFill/>
          <a:ln/>
        </p:spPr>
        <p:txBody>
          <a:bodyPr wrap="none" rtlCol="0" anchor="t"/>
          <a:lstStyle/>
          <a:p>
            <a:pPr marL="0" indent="0">
              <a:lnSpc>
                <a:spcPts val="1960"/>
              </a:lnSpc>
              <a:buNone/>
            </a:pPr>
            <a:endParaRPr lang="en-US" sz="1225" dirty="0"/>
          </a:p>
        </p:txBody>
      </p:sp>
      <p:sp>
        <p:nvSpPr>
          <p:cNvPr id="12" name="Text 9"/>
          <p:cNvSpPr/>
          <p:nvPr/>
        </p:nvSpPr>
        <p:spPr>
          <a:xfrm>
            <a:off x="3621167" y="8025884"/>
            <a:ext cx="3504367" cy="248722"/>
          </a:xfrm>
          <a:prstGeom prst="rect">
            <a:avLst/>
          </a:prstGeom>
          <a:noFill/>
          <a:ln/>
        </p:spPr>
        <p:txBody>
          <a:bodyPr wrap="none" rtlCol="0" anchor="t"/>
          <a:lstStyle/>
          <a:p>
            <a:pPr marL="0" indent="0">
              <a:lnSpc>
                <a:spcPts val="1960"/>
              </a:lnSpc>
              <a:buNone/>
            </a:pPr>
            <a:endParaRPr lang="en-US" sz="1225" dirty="0"/>
          </a:p>
        </p:txBody>
      </p:sp>
      <p:sp>
        <p:nvSpPr>
          <p:cNvPr id="13" name="Text 10"/>
          <p:cNvSpPr/>
          <p:nvPr/>
        </p:nvSpPr>
        <p:spPr>
          <a:xfrm>
            <a:off x="7512487" y="7637264"/>
            <a:ext cx="3504367" cy="248722"/>
          </a:xfrm>
          <a:prstGeom prst="rect">
            <a:avLst/>
          </a:prstGeom>
          <a:noFill/>
          <a:ln/>
        </p:spPr>
        <p:txBody>
          <a:bodyPr wrap="none" rtlCol="0" anchor="t"/>
          <a:lstStyle/>
          <a:p>
            <a:pPr marL="0" indent="0">
              <a:lnSpc>
                <a:spcPts val="1960"/>
              </a:lnSpc>
              <a:buNone/>
            </a:pPr>
            <a:endParaRPr lang="en-US" sz="1225"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11387"/>
            <a:ext cx="14630400" cy="8229600"/>
          </a:xfrm>
          <a:prstGeom prst="rect">
            <a:avLst/>
          </a:prstGeom>
          <a:solidFill>
            <a:srgbClr val="FFFCF5"/>
          </a:solidFill>
          <a:ln/>
        </p:spPr>
      </p:sp>
      <p:sp>
        <p:nvSpPr>
          <p:cNvPr id="4" name="Text 2"/>
          <p:cNvSpPr/>
          <p:nvPr/>
        </p:nvSpPr>
        <p:spPr>
          <a:xfrm>
            <a:off x="2037993" y="3081814"/>
            <a:ext cx="4443889" cy="555427"/>
          </a:xfrm>
          <a:prstGeom prst="rect">
            <a:avLst/>
          </a:prstGeom>
          <a:noFill/>
          <a:ln/>
        </p:spPr>
        <p:txBody>
          <a:bodyPr wrap="none" rtlCol="0" anchor="t"/>
          <a:lstStyle/>
          <a:p>
            <a:pPr marL="0" indent="0">
              <a:lnSpc>
                <a:spcPts val="4374"/>
              </a:lnSpc>
              <a:buNone/>
            </a:pPr>
            <a:r>
              <a:rPr lang="en-US" sz="6600" u="sng" dirty="0">
                <a:solidFill>
                  <a:srgbClr val="124E73"/>
                </a:solidFill>
                <a:latin typeface="MuseoModerno" pitchFamily="34" charset="0"/>
                <a:ea typeface="MuseoModerno" pitchFamily="34" charset="-122"/>
                <a:cs typeface="MuseoModerno" pitchFamily="34" charset="-120"/>
              </a:rPr>
              <a:t>Introduction</a:t>
            </a:r>
            <a:endParaRPr lang="en-US" sz="6600" u="sng" dirty="0"/>
          </a:p>
        </p:txBody>
      </p:sp>
      <p:sp>
        <p:nvSpPr>
          <p:cNvPr id="5" name="Text 3"/>
          <p:cNvSpPr/>
          <p:nvPr/>
        </p:nvSpPr>
        <p:spPr>
          <a:xfrm>
            <a:off x="2037993" y="4081582"/>
            <a:ext cx="10554414" cy="1066205"/>
          </a:xfrm>
          <a:prstGeom prst="rect">
            <a:avLst/>
          </a:prstGeom>
          <a:noFill/>
          <a:ln/>
        </p:spPr>
        <p:txBody>
          <a:bodyPr wrap="square" rtlCol="0" anchor="t"/>
          <a:lstStyle/>
          <a:p>
            <a:pPr marL="0" indent="0">
              <a:lnSpc>
                <a:spcPts val="2799"/>
              </a:lnSpc>
              <a:buNone/>
            </a:pPr>
            <a:r>
              <a:rPr lang="en-US" sz="2800" dirty="0">
                <a:solidFill>
                  <a:srgbClr val="2B4150"/>
                </a:solidFill>
                <a:latin typeface="Source Sans Pro" pitchFamily="34" charset="0"/>
                <a:ea typeface="Source Sans Pro" pitchFamily="34" charset="-122"/>
                <a:cs typeface="Source Sans Pro" pitchFamily="34" charset="-120"/>
              </a:rPr>
              <a:t>E-commerce website sales analysis leverages visualization tools like Tableau or Power BI to interpret data effectively. These tools transform raw sales data into intuitive charts and graphs, aiding in identifying trends, customer behavior patterns, and areas for improvement, ultimately optimizing business strategies and enhancing profitability.</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11151"/>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7620" y="0"/>
            <a:ext cx="5486400" cy="8229600"/>
          </a:xfrm>
          <a:prstGeom prst="rect">
            <a:avLst/>
          </a:prstGeom>
        </p:spPr>
      </p:pic>
      <p:sp>
        <p:nvSpPr>
          <p:cNvPr id="5" name="Text 2"/>
          <p:cNvSpPr/>
          <p:nvPr/>
        </p:nvSpPr>
        <p:spPr>
          <a:xfrm>
            <a:off x="6319599" y="2534722"/>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Abstract</a:t>
            </a:r>
            <a:endParaRPr lang="en-US" sz="4374" dirty="0"/>
          </a:p>
        </p:txBody>
      </p:sp>
      <p:sp>
        <p:nvSpPr>
          <p:cNvPr id="6" name="Text 3"/>
          <p:cNvSpPr/>
          <p:nvPr/>
        </p:nvSpPr>
        <p:spPr>
          <a:xfrm>
            <a:off x="6319599" y="3562350"/>
            <a:ext cx="7477601" cy="2132409"/>
          </a:xfrm>
          <a:prstGeom prst="rect">
            <a:avLst/>
          </a:prstGeom>
          <a:noFill/>
          <a:ln/>
        </p:spPr>
        <p:txBody>
          <a:bodyPr wrap="square" rtlCol="0" anchor="t"/>
          <a:lstStyle/>
          <a:p>
            <a:pPr marL="0" indent="0">
              <a:lnSpc>
                <a:spcPts val="2799"/>
              </a:lnSpc>
              <a:buNone/>
            </a:pPr>
            <a:r>
              <a:rPr lang="en-US" sz="2400" dirty="0">
                <a:solidFill>
                  <a:srgbClr val="2B4150"/>
                </a:solidFill>
                <a:latin typeface="Source Sans Pro" pitchFamily="34" charset="0"/>
                <a:ea typeface="Source Sans Pro" pitchFamily="34" charset="-122"/>
                <a:cs typeface="Source Sans Pro" pitchFamily="34" charset="-120"/>
              </a:rPr>
              <a:t>This presentation offers a comprehensive analysis of e-commerce sales data, uncovering powerful insights to drive business growth. Through advanced data visualization techniques and exploratory data analysis, we will identify key trends, patterns, and opportunities to optimize your online sales strategy. The findings will inform predictive modeling and data-driven recommendations to propel your e-commerce success.</a:t>
            </a:r>
            <a:endParaRPr lang="en-US" sz="24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11151"/>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062639"/>
            <a:ext cx="7477601" cy="1388745"/>
          </a:xfrm>
          <a:prstGeom prst="rect">
            <a:avLst/>
          </a:prstGeom>
          <a:noFill/>
          <a:ln/>
        </p:spPr>
        <p:txBody>
          <a:bodyPr wrap="squar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Data Collection and Preprocessing</a:t>
            </a:r>
            <a:endParaRPr lang="en-US" sz="4374" dirty="0"/>
          </a:p>
        </p:txBody>
      </p:sp>
      <p:sp>
        <p:nvSpPr>
          <p:cNvPr id="6" name="Text 3"/>
          <p:cNvSpPr/>
          <p:nvPr/>
        </p:nvSpPr>
        <p:spPr>
          <a:xfrm>
            <a:off x="833199" y="3784640"/>
            <a:ext cx="7477601" cy="1066205"/>
          </a:xfrm>
          <a:prstGeom prst="rect">
            <a:avLst/>
          </a:prstGeom>
          <a:noFill/>
          <a:ln/>
        </p:spPr>
        <p:txBody>
          <a:bodyPr wrap="square" rtlCol="0" anchor="t"/>
          <a:lstStyle/>
          <a:p>
            <a:pPr marL="0" indent="0">
              <a:lnSpc>
                <a:spcPts val="2799"/>
              </a:lnSpc>
              <a:buNone/>
            </a:pPr>
            <a:r>
              <a:rPr lang="en-US" sz="2000" dirty="0">
                <a:solidFill>
                  <a:srgbClr val="2B4150"/>
                </a:solidFill>
                <a:latin typeface="Source Sans Pro" pitchFamily="34" charset="0"/>
                <a:ea typeface="Source Sans Pro" pitchFamily="34" charset="-122"/>
                <a:cs typeface="Source Sans Pro" pitchFamily="34" charset="-120"/>
              </a:rPr>
              <a:t>Gather and cleanse your e-commerce sales data to unlock its full potential. Consolidate disparate data sources, handle missing values, and transform the raw data into a format optimized for analysis and visualization.</a:t>
            </a:r>
            <a:endParaRPr lang="en-US" sz="2000" dirty="0"/>
          </a:p>
        </p:txBody>
      </p:sp>
      <p:sp>
        <p:nvSpPr>
          <p:cNvPr id="7" name="Text 4"/>
          <p:cNvSpPr/>
          <p:nvPr/>
        </p:nvSpPr>
        <p:spPr>
          <a:xfrm>
            <a:off x="833199" y="5720576"/>
            <a:ext cx="7477601" cy="1761892"/>
          </a:xfrm>
          <a:prstGeom prst="rect">
            <a:avLst/>
          </a:prstGeom>
          <a:noFill/>
          <a:ln/>
        </p:spPr>
        <p:txBody>
          <a:bodyPr wrap="square" rtlCol="0" anchor="t"/>
          <a:lstStyle/>
          <a:p>
            <a:pPr marL="0" indent="0">
              <a:lnSpc>
                <a:spcPts val="2799"/>
              </a:lnSpc>
              <a:buNone/>
            </a:pPr>
            <a:r>
              <a:rPr lang="en-US" sz="2000" dirty="0">
                <a:solidFill>
                  <a:srgbClr val="2B4150"/>
                </a:solidFill>
                <a:latin typeface="Source Sans Pro" pitchFamily="34" charset="0"/>
                <a:ea typeface="Source Sans Pro" pitchFamily="34" charset="-122"/>
                <a:cs typeface="Source Sans Pro" pitchFamily="34" charset="-120"/>
              </a:rPr>
              <a:t>Leverage advanced data preprocessing techniques to enhance data quality, identify outliers, and ensure your insights are grounded in reliable, high-fidelity information.</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828913"/>
            <a:ext cx="8058745"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Data Analysis Tools in Python</a:t>
            </a:r>
            <a:endParaRPr lang="en-US" sz="4374" dirty="0"/>
          </a:p>
        </p:txBody>
      </p:sp>
      <p:pic>
        <p:nvPicPr>
          <p:cNvPr id="5" name="Image 0" descr="preencoded.png"/>
          <p:cNvPicPr>
            <a:picLocks noChangeAspect="1"/>
          </p:cNvPicPr>
          <p:nvPr/>
        </p:nvPicPr>
        <p:blipFill>
          <a:blip r:embed="rId3"/>
          <a:stretch>
            <a:fillRect/>
          </a:stretch>
        </p:blipFill>
        <p:spPr>
          <a:xfrm>
            <a:off x="2037993" y="1967627"/>
            <a:ext cx="2388632" cy="1476256"/>
          </a:xfrm>
          <a:prstGeom prst="rect">
            <a:avLst/>
          </a:prstGeom>
        </p:spPr>
      </p:pic>
      <p:sp>
        <p:nvSpPr>
          <p:cNvPr id="6" name="Text 3"/>
          <p:cNvSpPr/>
          <p:nvPr/>
        </p:nvSpPr>
        <p:spPr>
          <a:xfrm>
            <a:off x="2037993" y="3721537"/>
            <a:ext cx="2388632" cy="347186"/>
          </a:xfrm>
          <a:prstGeom prst="rect">
            <a:avLst/>
          </a:prstGeom>
          <a:noFill/>
          <a:ln/>
        </p:spPr>
        <p:txBody>
          <a:bodyPr wrap="non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Pandas</a:t>
            </a:r>
            <a:endParaRPr lang="en-US" sz="2187" dirty="0"/>
          </a:p>
        </p:txBody>
      </p:sp>
      <p:sp>
        <p:nvSpPr>
          <p:cNvPr id="7" name="Text 4"/>
          <p:cNvSpPr/>
          <p:nvPr/>
        </p:nvSpPr>
        <p:spPr>
          <a:xfrm>
            <a:off x="2037993" y="4201954"/>
            <a:ext cx="2388632" cy="3198614"/>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 powerful data manipulation and analysis library, enabling efficient handling of structured (tabular, multidimensional, potentially heterogeneous) and time series data.</a:t>
            </a:r>
            <a:endParaRPr lang="en-US" sz="1750" dirty="0"/>
          </a:p>
        </p:txBody>
      </p:sp>
      <p:pic>
        <p:nvPicPr>
          <p:cNvPr id="8" name="Image 1" descr="preencoded.png"/>
          <p:cNvPicPr>
            <a:picLocks noChangeAspect="1"/>
          </p:cNvPicPr>
          <p:nvPr/>
        </p:nvPicPr>
        <p:blipFill>
          <a:blip r:embed="rId4"/>
          <a:stretch>
            <a:fillRect/>
          </a:stretch>
        </p:blipFill>
        <p:spPr>
          <a:xfrm>
            <a:off x="4759881" y="1967627"/>
            <a:ext cx="2388632" cy="1476256"/>
          </a:xfrm>
          <a:prstGeom prst="rect">
            <a:avLst/>
          </a:prstGeom>
        </p:spPr>
      </p:pic>
      <p:sp>
        <p:nvSpPr>
          <p:cNvPr id="9" name="Text 5"/>
          <p:cNvSpPr/>
          <p:nvPr/>
        </p:nvSpPr>
        <p:spPr>
          <a:xfrm>
            <a:off x="4759881" y="3721537"/>
            <a:ext cx="2388632" cy="347186"/>
          </a:xfrm>
          <a:prstGeom prst="rect">
            <a:avLst/>
          </a:prstGeom>
          <a:noFill/>
          <a:ln/>
        </p:spPr>
        <p:txBody>
          <a:bodyPr wrap="non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Matplotlib</a:t>
            </a:r>
            <a:endParaRPr lang="en-US" sz="2187" dirty="0"/>
          </a:p>
        </p:txBody>
      </p:sp>
      <p:sp>
        <p:nvSpPr>
          <p:cNvPr id="10" name="Text 6"/>
          <p:cNvSpPr/>
          <p:nvPr/>
        </p:nvSpPr>
        <p:spPr>
          <a:xfrm>
            <a:off x="4759881" y="4201954"/>
            <a:ext cx="2388632" cy="2487811"/>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 comprehensive library for creating static, animated, and interactive visualizations in Python, providing a wide range of plot types and customization options.</a:t>
            </a:r>
            <a:endParaRPr lang="en-US" sz="1750" dirty="0"/>
          </a:p>
        </p:txBody>
      </p:sp>
      <p:pic>
        <p:nvPicPr>
          <p:cNvPr id="11" name="Image 2" descr="preencoded.png"/>
          <p:cNvPicPr>
            <a:picLocks noChangeAspect="1"/>
          </p:cNvPicPr>
          <p:nvPr/>
        </p:nvPicPr>
        <p:blipFill>
          <a:blip r:embed="rId5"/>
          <a:stretch>
            <a:fillRect/>
          </a:stretch>
        </p:blipFill>
        <p:spPr>
          <a:xfrm>
            <a:off x="7481768" y="1967627"/>
            <a:ext cx="2388632" cy="1476256"/>
          </a:xfrm>
          <a:prstGeom prst="rect">
            <a:avLst/>
          </a:prstGeom>
        </p:spPr>
      </p:pic>
      <p:sp>
        <p:nvSpPr>
          <p:cNvPr id="12" name="Text 7"/>
          <p:cNvSpPr/>
          <p:nvPr/>
        </p:nvSpPr>
        <p:spPr>
          <a:xfrm>
            <a:off x="7481768" y="3721537"/>
            <a:ext cx="2388632" cy="347186"/>
          </a:xfrm>
          <a:prstGeom prst="rect">
            <a:avLst/>
          </a:prstGeom>
          <a:noFill/>
          <a:ln/>
        </p:spPr>
        <p:txBody>
          <a:bodyPr wrap="non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Seaborn</a:t>
            </a:r>
            <a:endParaRPr lang="en-US" sz="2187" dirty="0"/>
          </a:p>
        </p:txBody>
      </p:sp>
      <p:sp>
        <p:nvSpPr>
          <p:cNvPr id="13" name="Text 8"/>
          <p:cNvSpPr/>
          <p:nvPr/>
        </p:nvSpPr>
        <p:spPr>
          <a:xfrm>
            <a:off x="7481768" y="4201954"/>
            <a:ext cx="2388632" cy="2843213"/>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 high-level data visualization library built on top of Matplotlib, offering a more concise and aesthetically pleasing approach to creating statistical graphics.</a:t>
            </a:r>
            <a:endParaRPr lang="en-US" sz="1750" dirty="0"/>
          </a:p>
        </p:txBody>
      </p:sp>
      <p:pic>
        <p:nvPicPr>
          <p:cNvPr id="14" name="Image 3" descr="preencoded.png"/>
          <p:cNvPicPr>
            <a:picLocks noChangeAspect="1"/>
          </p:cNvPicPr>
          <p:nvPr/>
        </p:nvPicPr>
        <p:blipFill>
          <a:blip r:embed="rId6"/>
          <a:stretch>
            <a:fillRect/>
          </a:stretch>
        </p:blipFill>
        <p:spPr>
          <a:xfrm>
            <a:off x="10203656" y="1967627"/>
            <a:ext cx="2388751" cy="1476256"/>
          </a:xfrm>
          <a:prstGeom prst="rect">
            <a:avLst/>
          </a:prstGeom>
        </p:spPr>
      </p:pic>
      <p:sp>
        <p:nvSpPr>
          <p:cNvPr id="15" name="Text 9"/>
          <p:cNvSpPr/>
          <p:nvPr/>
        </p:nvSpPr>
        <p:spPr>
          <a:xfrm>
            <a:off x="10203656" y="3721537"/>
            <a:ext cx="2388751" cy="347186"/>
          </a:xfrm>
          <a:prstGeom prst="rect">
            <a:avLst/>
          </a:prstGeom>
          <a:noFill/>
          <a:ln/>
        </p:spPr>
        <p:txBody>
          <a:bodyPr wrap="none" rtlCol="0" anchor="t"/>
          <a:lstStyle/>
          <a:p>
            <a:pPr marL="0" indent="0" algn="l">
              <a:lnSpc>
                <a:spcPts val="2734"/>
              </a:lnSpc>
              <a:buNone/>
            </a:pPr>
            <a:r>
              <a:rPr lang="en-US" sz="2187" dirty="0">
                <a:solidFill>
                  <a:srgbClr val="124E73"/>
                </a:solidFill>
                <a:latin typeface="MuseoModerno" pitchFamily="34" charset="0"/>
                <a:ea typeface="MuseoModerno" pitchFamily="34" charset="-122"/>
                <a:cs typeface="MuseoModerno" pitchFamily="34" charset="-120"/>
              </a:rPr>
              <a:t>Scikit-learn</a:t>
            </a:r>
            <a:endParaRPr lang="en-US" sz="2187" dirty="0"/>
          </a:p>
        </p:txBody>
      </p:sp>
      <p:sp>
        <p:nvSpPr>
          <p:cNvPr id="16" name="Text 10"/>
          <p:cNvSpPr/>
          <p:nvPr/>
        </p:nvSpPr>
        <p:spPr>
          <a:xfrm>
            <a:off x="10203656" y="4201954"/>
            <a:ext cx="2388751" cy="3198614"/>
          </a:xfrm>
          <a:prstGeom prst="rect">
            <a:avLst/>
          </a:prstGeom>
          <a:noFill/>
          <a:ln/>
        </p:spPr>
        <p:txBody>
          <a:bodyPr wrap="square" rtlCol="0" anchor="t"/>
          <a:lstStyle/>
          <a:p>
            <a:pPr marL="0" indent="0" algn="l">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 machine learning library that provides a wide range of efficient tools for model fitting, data preprocessing, model selection, and evaluation, enabling robust predictive analytics.</a:t>
            </a:r>
            <a:endParaRPr lang="en-US" sz="17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9151620" y="0"/>
            <a:ext cx="5486400" cy="8229600"/>
          </a:xfrm>
          <a:prstGeom prst="rect">
            <a:avLst/>
          </a:prstGeom>
        </p:spPr>
      </p:pic>
      <p:sp>
        <p:nvSpPr>
          <p:cNvPr id="5" name="Text 2"/>
          <p:cNvSpPr/>
          <p:nvPr/>
        </p:nvSpPr>
        <p:spPr>
          <a:xfrm>
            <a:off x="833199" y="2062639"/>
            <a:ext cx="7477601" cy="1388745"/>
          </a:xfrm>
          <a:prstGeom prst="rect">
            <a:avLst/>
          </a:prstGeom>
          <a:noFill/>
          <a:ln/>
        </p:spPr>
        <p:txBody>
          <a:bodyPr wrap="squar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Data Visualization Techniques</a:t>
            </a:r>
            <a:endParaRPr lang="en-US" sz="4374" dirty="0"/>
          </a:p>
        </p:txBody>
      </p:sp>
      <p:sp>
        <p:nvSpPr>
          <p:cNvPr id="6" name="Text 3"/>
          <p:cNvSpPr/>
          <p:nvPr/>
        </p:nvSpPr>
        <p:spPr>
          <a:xfrm>
            <a:off x="833199" y="3784640"/>
            <a:ext cx="7477601" cy="1066205"/>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Unlock the power of visual storytelling to communicate your e-commerce sales insights. Leverage a diverse arsenal of data visualization tools, from intuitive charts and graphs to dynamic dashboards and interactive infographics.</a:t>
            </a:r>
            <a:endParaRPr lang="en-US" sz="1750" dirty="0"/>
          </a:p>
        </p:txBody>
      </p:sp>
      <p:sp>
        <p:nvSpPr>
          <p:cNvPr id="7" name="Text 4"/>
          <p:cNvSpPr/>
          <p:nvPr/>
        </p:nvSpPr>
        <p:spPr>
          <a:xfrm>
            <a:off x="833199" y="5100757"/>
            <a:ext cx="7477601" cy="1066205"/>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Strategically select visualizations that amplify key trends, patterns, and relationships within your sales data, empowering stakeholders to quickly grasp the underlying story and make informed, data-driven decisions.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11151"/>
            <a:ext cx="14630400" cy="8230672"/>
          </a:xfrm>
          <a:prstGeom prst="rect">
            <a:avLst/>
          </a:prstGeom>
          <a:solidFill>
            <a:srgbClr val="FFFCF5"/>
          </a:solidFill>
          <a:ln/>
        </p:spPr>
      </p:sp>
      <p:sp>
        <p:nvSpPr>
          <p:cNvPr id="4" name="Text 2"/>
          <p:cNvSpPr/>
          <p:nvPr/>
        </p:nvSpPr>
        <p:spPr>
          <a:xfrm>
            <a:off x="3197185" y="476726"/>
            <a:ext cx="5508427" cy="541853"/>
          </a:xfrm>
          <a:prstGeom prst="rect">
            <a:avLst/>
          </a:prstGeom>
          <a:noFill/>
          <a:ln/>
        </p:spPr>
        <p:txBody>
          <a:bodyPr wrap="none" rtlCol="0" anchor="t"/>
          <a:lstStyle/>
          <a:p>
            <a:pPr marL="0" indent="0">
              <a:lnSpc>
                <a:spcPts val="4267"/>
              </a:lnSpc>
              <a:buNone/>
            </a:pPr>
            <a:r>
              <a:rPr lang="en-US" sz="3413" dirty="0">
                <a:solidFill>
                  <a:srgbClr val="124E73"/>
                </a:solidFill>
                <a:latin typeface="MuseoModerno" pitchFamily="34" charset="0"/>
                <a:ea typeface="MuseoModerno" pitchFamily="34" charset="-122"/>
                <a:cs typeface="MuseoModerno" pitchFamily="34" charset="-120"/>
              </a:rPr>
              <a:t>Exploratory Data Analysis</a:t>
            </a:r>
            <a:endParaRPr lang="en-US" sz="3413" dirty="0"/>
          </a:p>
        </p:txBody>
      </p:sp>
      <p:sp>
        <p:nvSpPr>
          <p:cNvPr id="5" name="Text 3"/>
          <p:cNvSpPr/>
          <p:nvPr/>
        </p:nvSpPr>
        <p:spPr>
          <a:xfrm>
            <a:off x="3197185" y="1365290"/>
            <a:ext cx="8236029" cy="554593"/>
          </a:xfrm>
          <a:prstGeom prst="rect">
            <a:avLst/>
          </a:prstGeom>
          <a:noFill/>
          <a:ln/>
        </p:spPr>
        <p:txBody>
          <a:bodyPr wrap="square" rtlCol="0" anchor="t"/>
          <a:lstStyle/>
          <a:p>
            <a:pPr marL="0" indent="0">
              <a:lnSpc>
                <a:spcPts val="2184"/>
              </a:lnSpc>
              <a:buNone/>
            </a:pPr>
            <a:r>
              <a:rPr lang="en-US" sz="1600" dirty="0">
                <a:solidFill>
                  <a:srgbClr val="2B4150"/>
                </a:solidFill>
                <a:latin typeface="Source Sans Pro" pitchFamily="34" charset="0"/>
                <a:ea typeface="Source Sans Pro" pitchFamily="34" charset="-122"/>
                <a:cs typeface="Source Sans Pro" pitchFamily="34" charset="-120"/>
              </a:rPr>
              <a:t>Dive deep into your e-commerce sales data through rigorous exploratory analysis. Uncover hidden patterns, trends, and relationships that can inform strategic decision-making and drive business growth.</a:t>
            </a:r>
            <a:endParaRPr lang="en-US" sz="1600" dirty="0"/>
          </a:p>
        </p:txBody>
      </p:sp>
      <p:pic>
        <p:nvPicPr>
          <p:cNvPr id="6" name="Image 0" descr="preencoded.png"/>
          <p:cNvPicPr>
            <a:picLocks noChangeAspect="1"/>
          </p:cNvPicPr>
          <p:nvPr/>
        </p:nvPicPr>
        <p:blipFill>
          <a:blip r:embed="rId3"/>
          <a:stretch>
            <a:fillRect/>
          </a:stretch>
        </p:blipFill>
        <p:spPr>
          <a:xfrm>
            <a:off x="3197185" y="2114907"/>
            <a:ext cx="8236029" cy="4091940"/>
          </a:xfrm>
          <a:prstGeom prst="rect">
            <a:avLst/>
          </a:prstGeom>
        </p:spPr>
      </p:pic>
      <p:sp>
        <p:nvSpPr>
          <p:cNvPr id="7" name="Shape 4"/>
          <p:cNvSpPr/>
          <p:nvPr/>
        </p:nvSpPr>
        <p:spPr>
          <a:xfrm>
            <a:off x="6276380" y="6380321"/>
            <a:ext cx="173355" cy="173355"/>
          </a:xfrm>
          <a:prstGeom prst="roundRect">
            <a:avLst>
              <a:gd name="adj" fmla="val 10549"/>
            </a:avLst>
          </a:prstGeom>
          <a:solidFill>
            <a:srgbClr val="162A36"/>
          </a:solidFill>
          <a:ln/>
        </p:spPr>
      </p:sp>
      <p:sp>
        <p:nvSpPr>
          <p:cNvPr id="8" name="Text 5"/>
          <p:cNvSpPr/>
          <p:nvPr/>
        </p:nvSpPr>
        <p:spPr>
          <a:xfrm>
            <a:off x="6536412" y="6380321"/>
            <a:ext cx="201335" cy="173355"/>
          </a:xfrm>
          <a:prstGeom prst="rect">
            <a:avLst/>
          </a:prstGeom>
          <a:noFill/>
          <a:ln/>
        </p:spPr>
        <p:txBody>
          <a:bodyPr wrap="none" rtlCol="0" anchor="t"/>
          <a:lstStyle/>
          <a:p>
            <a:pPr marL="0" indent="0">
              <a:lnSpc>
                <a:spcPts val="1365"/>
              </a:lnSpc>
              <a:buNone/>
            </a:pPr>
            <a:r>
              <a:rPr lang="en-US" sz="1365" dirty="0">
                <a:solidFill>
                  <a:srgbClr val="2B4150"/>
                </a:solidFill>
                <a:latin typeface="Source Sans Pro" pitchFamily="34" charset="0"/>
                <a:ea typeface="Source Sans Pro" pitchFamily="34" charset="-122"/>
                <a:cs typeface="Source Sans Pro" pitchFamily="34" charset="-120"/>
              </a:rPr>
              <a:t>Q1</a:t>
            </a:r>
            <a:endParaRPr lang="en-US" sz="1365" dirty="0"/>
          </a:p>
        </p:txBody>
      </p:sp>
      <p:sp>
        <p:nvSpPr>
          <p:cNvPr id="9" name="Shape 6"/>
          <p:cNvSpPr/>
          <p:nvPr/>
        </p:nvSpPr>
        <p:spPr>
          <a:xfrm>
            <a:off x="6997779" y="6380321"/>
            <a:ext cx="173355" cy="173355"/>
          </a:xfrm>
          <a:prstGeom prst="roundRect">
            <a:avLst>
              <a:gd name="adj" fmla="val 10549"/>
            </a:avLst>
          </a:prstGeom>
          <a:solidFill>
            <a:srgbClr val="294D64"/>
          </a:solidFill>
          <a:ln/>
        </p:spPr>
      </p:sp>
      <p:sp>
        <p:nvSpPr>
          <p:cNvPr id="10" name="Text 7"/>
          <p:cNvSpPr/>
          <p:nvPr/>
        </p:nvSpPr>
        <p:spPr>
          <a:xfrm>
            <a:off x="7257812" y="6380321"/>
            <a:ext cx="201335" cy="173355"/>
          </a:xfrm>
          <a:prstGeom prst="rect">
            <a:avLst/>
          </a:prstGeom>
          <a:noFill/>
          <a:ln/>
        </p:spPr>
        <p:txBody>
          <a:bodyPr wrap="none" rtlCol="0" anchor="t"/>
          <a:lstStyle/>
          <a:p>
            <a:pPr marL="0" indent="0">
              <a:lnSpc>
                <a:spcPts val="1365"/>
              </a:lnSpc>
              <a:buNone/>
            </a:pPr>
            <a:r>
              <a:rPr lang="en-US" sz="1365" dirty="0">
                <a:solidFill>
                  <a:srgbClr val="2B4150"/>
                </a:solidFill>
                <a:latin typeface="Source Sans Pro" pitchFamily="34" charset="0"/>
                <a:ea typeface="Source Sans Pro" pitchFamily="34" charset="-122"/>
                <a:cs typeface="Source Sans Pro" pitchFamily="34" charset="-120"/>
              </a:rPr>
              <a:t>Q2</a:t>
            </a:r>
            <a:endParaRPr lang="en-US" sz="1365" dirty="0"/>
          </a:p>
        </p:txBody>
      </p:sp>
      <p:sp>
        <p:nvSpPr>
          <p:cNvPr id="11" name="Shape 8"/>
          <p:cNvSpPr/>
          <p:nvPr/>
        </p:nvSpPr>
        <p:spPr>
          <a:xfrm>
            <a:off x="7719179" y="6380321"/>
            <a:ext cx="173355" cy="173355"/>
          </a:xfrm>
          <a:prstGeom prst="roundRect">
            <a:avLst>
              <a:gd name="adj" fmla="val 10549"/>
            </a:avLst>
          </a:prstGeom>
          <a:solidFill>
            <a:srgbClr val="3B7192"/>
          </a:solidFill>
          <a:ln/>
        </p:spPr>
      </p:sp>
      <p:sp>
        <p:nvSpPr>
          <p:cNvPr id="12" name="Text 9"/>
          <p:cNvSpPr/>
          <p:nvPr/>
        </p:nvSpPr>
        <p:spPr>
          <a:xfrm>
            <a:off x="7979212" y="6380321"/>
            <a:ext cx="201335" cy="173355"/>
          </a:xfrm>
          <a:prstGeom prst="rect">
            <a:avLst/>
          </a:prstGeom>
          <a:noFill/>
          <a:ln/>
        </p:spPr>
        <p:txBody>
          <a:bodyPr wrap="none" rtlCol="0" anchor="t"/>
          <a:lstStyle/>
          <a:p>
            <a:pPr marL="0" indent="0">
              <a:lnSpc>
                <a:spcPts val="1365"/>
              </a:lnSpc>
              <a:buNone/>
            </a:pPr>
            <a:r>
              <a:rPr lang="en-US" sz="1365" dirty="0">
                <a:solidFill>
                  <a:srgbClr val="2B4150"/>
                </a:solidFill>
                <a:latin typeface="Source Sans Pro" pitchFamily="34" charset="0"/>
                <a:ea typeface="Source Sans Pro" pitchFamily="34" charset="-122"/>
                <a:cs typeface="Source Sans Pro" pitchFamily="34" charset="-120"/>
              </a:rPr>
              <a:t>Q3</a:t>
            </a:r>
            <a:endParaRPr lang="en-US" sz="1365" dirty="0"/>
          </a:p>
        </p:txBody>
      </p:sp>
      <p:sp>
        <p:nvSpPr>
          <p:cNvPr id="13" name="Text 10"/>
          <p:cNvSpPr/>
          <p:nvPr/>
        </p:nvSpPr>
        <p:spPr>
          <a:xfrm>
            <a:off x="3197185" y="6922056"/>
            <a:ext cx="8236029" cy="831890"/>
          </a:xfrm>
          <a:prstGeom prst="rect">
            <a:avLst/>
          </a:prstGeom>
          <a:noFill/>
          <a:ln/>
        </p:spPr>
        <p:txBody>
          <a:bodyPr wrap="square" rtlCol="0" anchor="t"/>
          <a:lstStyle/>
          <a:p>
            <a:pPr marL="0" indent="0">
              <a:lnSpc>
                <a:spcPts val="2184"/>
              </a:lnSpc>
              <a:buNone/>
            </a:pPr>
            <a:r>
              <a:rPr lang="en-US" sz="1600" dirty="0">
                <a:solidFill>
                  <a:srgbClr val="2B4150"/>
                </a:solidFill>
                <a:latin typeface="Source Sans Pro" pitchFamily="34" charset="0"/>
                <a:ea typeface="Source Sans Pro" pitchFamily="34" charset="-122"/>
                <a:cs typeface="Source Sans Pro" pitchFamily="34" charset="-120"/>
              </a:rPr>
              <a:t>The bar chart reveals significant fluctuations in sales across different channels, with in-store sales peaking in Q2 but then dropping sharply in Q3. This suggests the need to further investigate the underlying drivers of these trends.</a:t>
            </a:r>
            <a:endParaRPr lang="en-US" sz="16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pic>
        <p:nvPicPr>
          <p:cNvPr id="4"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5" name="Shape 2"/>
          <p:cNvSpPr/>
          <p:nvPr/>
        </p:nvSpPr>
        <p:spPr>
          <a:xfrm>
            <a:off x="0" y="0"/>
            <a:ext cx="14630400" cy="8229600"/>
          </a:xfrm>
          <a:prstGeom prst="rect">
            <a:avLst/>
          </a:prstGeom>
          <a:solidFill>
            <a:srgbClr val="FFFCF5">
              <a:alpha val="85000"/>
            </a:srgbClr>
          </a:solidFill>
          <a:ln/>
        </p:spPr>
      </p:sp>
      <p:sp>
        <p:nvSpPr>
          <p:cNvPr id="6" name="Text 3"/>
          <p:cNvSpPr/>
          <p:nvPr/>
        </p:nvSpPr>
        <p:spPr>
          <a:xfrm>
            <a:off x="2037993" y="699016"/>
            <a:ext cx="8589169"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Trend and Pattern Identification</a:t>
            </a:r>
            <a:endParaRPr lang="en-US" sz="4374" dirty="0"/>
          </a:p>
        </p:txBody>
      </p:sp>
      <p:sp>
        <p:nvSpPr>
          <p:cNvPr id="7" name="Shape 4"/>
          <p:cNvSpPr/>
          <p:nvPr/>
        </p:nvSpPr>
        <p:spPr>
          <a:xfrm>
            <a:off x="2037993" y="4628555"/>
            <a:ext cx="10554414" cy="27742"/>
          </a:xfrm>
          <a:prstGeom prst="rect">
            <a:avLst/>
          </a:prstGeom>
          <a:solidFill>
            <a:srgbClr val="325F7B"/>
          </a:solidFill>
          <a:ln/>
        </p:spPr>
      </p:sp>
      <p:sp>
        <p:nvSpPr>
          <p:cNvPr id="8" name="Shape 5"/>
          <p:cNvSpPr/>
          <p:nvPr/>
        </p:nvSpPr>
        <p:spPr>
          <a:xfrm>
            <a:off x="4607183" y="3850958"/>
            <a:ext cx="27742" cy="777597"/>
          </a:xfrm>
          <a:prstGeom prst="rect">
            <a:avLst/>
          </a:prstGeom>
          <a:solidFill>
            <a:srgbClr val="325F7B"/>
          </a:solidFill>
          <a:ln/>
        </p:spPr>
      </p:sp>
      <p:sp>
        <p:nvSpPr>
          <p:cNvPr id="9" name="Shape 6"/>
          <p:cNvSpPr/>
          <p:nvPr/>
        </p:nvSpPr>
        <p:spPr>
          <a:xfrm>
            <a:off x="4371142" y="4378643"/>
            <a:ext cx="499943" cy="499943"/>
          </a:xfrm>
          <a:prstGeom prst="roundRect">
            <a:avLst>
              <a:gd name="adj" fmla="val 13333"/>
            </a:avLst>
          </a:prstGeom>
          <a:solidFill>
            <a:srgbClr val="F6F0E4"/>
          </a:solidFill>
          <a:ln/>
        </p:spPr>
      </p:sp>
      <p:sp>
        <p:nvSpPr>
          <p:cNvPr id="10" name="Text 7"/>
          <p:cNvSpPr/>
          <p:nvPr/>
        </p:nvSpPr>
        <p:spPr>
          <a:xfrm>
            <a:off x="4542949" y="4420314"/>
            <a:ext cx="156329"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1</a:t>
            </a:r>
            <a:endParaRPr lang="en-US" sz="2624" dirty="0"/>
          </a:p>
        </p:txBody>
      </p:sp>
      <p:sp>
        <p:nvSpPr>
          <p:cNvPr id="11" name="Text 8"/>
          <p:cNvSpPr/>
          <p:nvPr/>
        </p:nvSpPr>
        <p:spPr>
          <a:xfrm>
            <a:off x="3232309" y="1726644"/>
            <a:ext cx="2777490"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Sales Trends</a:t>
            </a:r>
            <a:endParaRPr lang="en-US" sz="2187" dirty="0"/>
          </a:p>
        </p:txBody>
      </p:sp>
      <p:sp>
        <p:nvSpPr>
          <p:cNvPr id="12" name="Text 9"/>
          <p:cNvSpPr/>
          <p:nvPr/>
        </p:nvSpPr>
        <p:spPr>
          <a:xfrm>
            <a:off x="2260163" y="2207062"/>
            <a:ext cx="4721781" cy="1421606"/>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Analyze sales data over time to identify seasonal patterns, growth trajectories, and anomalies that could indicate new opportunities or areas for optimization.</a:t>
            </a:r>
            <a:endParaRPr lang="en-US" sz="1750" dirty="0"/>
          </a:p>
        </p:txBody>
      </p:sp>
      <p:sp>
        <p:nvSpPr>
          <p:cNvPr id="13" name="Shape 10"/>
          <p:cNvSpPr/>
          <p:nvPr/>
        </p:nvSpPr>
        <p:spPr>
          <a:xfrm>
            <a:off x="7301329" y="4628555"/>
            <a:ext cx="27742" cy="777597"/>
          </a:xfrm>
          <a:prstGeom prst="rect">
            <a:avLst/>
          </a:prstGeom>
          <a:solidFill>
            <a:srgbClr val="325F7B"/>
          </a:solidFill>
          <a:ln/>
        </p:spPr>
      </p:sp>
      <p:sp>
        <p:nvSpPr>
          <p:cNvPr id="14" name="Shape 11"/>
          <p:cNvSpPr/>
          <p:nvPr/>
        </p:nvSpPr>
        <p:spPr>
          <a:xfrm>
            <a:off x="7065288" y="4378643"/>
            <a:ext cx="499943" cy="499943"/>
          </a:xfrm>
          <a:prstGeom prst="roundRect">
            <a:avLst>
              <a:gd name="adj" fmla="val 13333"/>
            </a:avLst>
          </a:prstGeom>
          <a:solidFill>
            <a:srgbClr val="F6F0E4"/>
          </a:solidFill>
          <a:ln/>
        </p:spPr>
      </p:sp>
      <p:sp>
        <p:nvSpPr>
          <p:cNvPr id="15" name="Text 12"/>
          <p:cNvSpPr/>
          <p:nvPr/>
        </p:nvSpPr>
        <p:spPr>
          <a:xfrm>
            <a:off x="7222569" y="4420314"/>
            <a:ext cx="185380"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2</a:t>
            </a:r>
            <a:endParaRPr lang="en-US" sz="2624" dirty="0"/>
          </a:p>
        </p:txBody>
      </p:sp>
      <p:sp>
        <p:nvSpPr>
          <p:cNvPr id="16" name="Text 13"/>
          <p:cNvSpPr/>
          <p:nvPr/>
        </p:nvSpPr>
        <p:spPr>
          <a:xfrm>
            <a:off x="5926455" y="5628442"/>
            <a:ext cx="2777490"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Customer Behavior</a:t>
            </a:r>
            <a:endParaRPr lang="en-US" sz="2187" dirty="0"/>
          </a:p>
        </p:txBody>
      </p:sp>
      <p:sp>
        <p:nvSpPr>
          <p:cNvPr id="17" name="Text 14"/>
          <p:cNvSpPr/>
          <p:nvPr/>
        </p:nvSpPr>
        <p:spPr>
          <a:xfrm>
            <a:off x="4954310" y="6108859"/>
            <a:ext cx="4721781" cy="1421606"/>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Uncover insights about customer preferences, browsing habits, and purchasing triggers by studying clickstream data and user interactions on the e-commerce website.</a:t>
            </a:r>
            <a:endParaRPr lang="en-US" sz="1750" dirty="0"/>
          </a:p>
        </p:txBody>
      </p:sp>
      <p:sp>
        <p:nvSpPr>
          <p:cNvPr id="18" name="Shape 15"/>
          <p:cNvSpPr/>
          <p:nvPr/>
        </p:nvSpPr>
        <p:spPr>
          <a:xfrm>
            <a:off x="9995475" y="3850958"/>
            <a:ext cx="27742" cy="777597"/>
          </a:xfrm>
          <a:prstGeom prst="rect">
            <a:avLst/>
          </a:prstGeom>
          <a:solidFill>
            <a:srgbClr val="325F7B"/>
          </a:solidFill>
          <a:ln/>
        </p:spPr>
      </p:sp>
      <p:sp>
        <p:nvSpPr>
          <p:cNvPr id="19" name="Shape 16"/>
          <p:cNvSpPr/>
          <p:nvPr/>
        </p:nvSpPr>
        <p:spPr>
          <a:xfrm>
            <a:off x="9759434" y="4378643"/>
            <a:ext cx="499943" cy="499943"/>
          </a:xfrm>
          <a:prstGeom prst="roundRect">
            <a:avLst>
              <a:gd name="adj" fmla="val 13333"/>
            </a:avLst>
          </a:prstGeom>
          <a:solidFill>
            <a:srgbClr val="F6F0E4"/>
          </a:solidFill>
          <a:ln/>
        </p:spPr>
      </p:sp>
      <p:sp>
        <p:nvSpPr>
          <p:cNvPr id="20" name="Text 17"/>
          <p:cNvSpPr/>
          <p:nvPr/>
        </p:nvSpPr>
        <p:spPr>
          <a:xfrm>
            <a:off x="9915644" y="4420314"/>
            <a:ext cx="187404" cy="416481"/>
          </a:xfrm>
          <a:prstGeom prst="rect">
            <a:avLst/>
          </a:prstGeom>
          <a:noFill/>
          <a:ln/>
        </p:spPr>
        <p:txBody>
          <a:bodyPr wrap="none" rtlCol="0" anchor="t"/>
          <a:lstStyle/>
          <a:p>
            <a:pPr marL="0" indent="0" algn="ctr">
              <a:lnSpc>
                <a:spcPts val="3281"/>
              </a:lnSpc>
              <a:buNone/>
            </a:pPr>
            <a:r>
              <a:rPr lang="en-US" sz="2624" dirty="0">
                <a:solidFill>
                  <a:srgbClr val="124E73"/>
                </a:solidFill>
                <a:latin typeface="MuseoModerno" pitchFamily="34" charset="0"/>
                <a:ea typeface="MuseoModerno" pitchFamily="34" charset="-122"/>
                <a:cs typeface="MuseoModerno" pitchFamily="34" charset="-120"/>
              </a:rPr>
              <a:t>3</a:t>
            </a:r>
            <a:endParaRPr lang="en-US" sz="2624" dirty="0"/>
          </a:p>
        </p:txBody>
      </p:sp>
      <p:sp>
        <p:nvSpPr>
          <p:cNvPr id="21" name="Text 18"/>
          <p:cNvSpPr/>
          <p:nvPr/>
        </p:nvSpPr>
        <p:spPr>
          <a:xfrm>
            <a:off x="8612148" y="1726644"/>
            <a:ext cx="2794397" cy="347186"/>
          </a:xfrm>
          <a:prstGeom prst="rect">
            <a:avLst/>
          </a:prstGeom>
          <a:noFill/>
          <a:ln/>
        </p:spPr>
        <p:txBody>
          <a:bodyPr wrap="none" rtlCol="0" anchor="t"/>
          <a:lstStyle/>
          <a:p>
            <a:pPr marL="0" indent="0" algn="ctr">
              <a:lnSpc>
                <a:spcPts val="2734"/>
              </a:lnSpc>
              <a:buNone/>
            </a:pPr>
            <a:r>
              <a:rPr lang="en-US" sz="2187" dirty="0">
                <a:solidFill>
                  <a:srgbClr val="124E73"/>
                </a:solidFill>
                <a:latin typeface="MuseoModerno" pitchFamily="34" charset="0"/>
                <a:ea typeface="MuseoModerno" pitchFamily="34" charset="-122"/>
                <a:cs typeface="MuseoModerno" pitchFamily="34" charset="-120"/>
              </a:rPr>
              <a:t>Product Performance</a:t>
            </a:r>
            <a:endParaRPr lang="en-US" sz="2187" dirty="0"/>
          </a:p>
        </p:txBody>
      </p:sp>
      <p:sp>
        <p:nvSpPr>
          <p:cNvPr id="22" name="Text 19"/>
          <p:cNvSpPr/>
          <p:nvPr/>
        </p:nvSpPr>
        <p:spPr>
          <a:xfrm>
            <a:off x="7648456" y="2207062"/>
            <a:ext cx="4721781" cy="1421606"/>
          </a:xfrm>
          <a:prstGeom prst="rect">
            <a:avLst/>
          </a:prstGeom>
          <a:noFill/>
          <a:ln/>
        </p:spPr>
        <p:txBody>
          <a:bodyPr wrap="square" rtlCol="0" anchor="t"/>
          <a:lstStyle/>
          <a:p>
            <a:pPr marL="0" indent="0" algn="ctr">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Dive into product-level sales data to detect top sellers, understand product affinities, and identify underperforming items that may need further attention.</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50738C"/>
          </a:solidFill>
          <a:ln/>
        </p:spPr>
      </p:sp>
      <p:sp>
        <p:nvSpPr>
          <p:cNvPr id="3" name="Shape 1"/>
          <p:cNvSpPr/>
          <p:nvPr/>
        </p:nvSpPr>
        <p:spPr>
          <a:xfrm>
            <a:off x="0" y="0"/>
            <a:ext cx="14630400" cy="8229600"/>
          </a:xfrm>
          <a:prstGeom prst="rect">
            <a:avLst/>
          </a:prstGeom>
          <a:solidFill>
            <a:srgbClr val="FFFCF5"/>
          </a:solidFill>
          <a:ln/>
        </p:spPr>
      </p:sp>
      <p:sp>
        <p:nvSpPr>
          <p:cNvPr id="4" name="Text 2"/>
          <p:cNvSpPr/>
          <p:nvPr/>
        </p:nvSpPr>
        <p:spPr>
          <a:xfrm>
            <a:off x="2037993" y="1332309"/>
            <a:ext cx="5554980" cy="694373"/>
          </a:xfrm>
          <a:prstGeom prst="rect">
            <a:avLst/>
          </a:prstGeom>
          <a:noFill/>
          <a:ln/>
        </p:spPr>
        <p:txBody>
          <a:bodyPr wrap="none" rtlCol="0" anchor="t"/>
          <a:lstStyle/>
          <a:p>
            <a:pPr marL="0" indent="0">
              <a:lnSpc>
                <a:spcPts val="5468"/>
              </a:lnSpc>
              <a:buNone/>
            </a:pPr>
            <a:r>
              <a:rPr lang="en-US" sz="4374" dirty="0">
                <a:solidFill>
                  <a:srgbClr val="124E73"/>
                </a:solidFill>
                <a:latin typeface="MuseoModerno" pitchFamily="34" charset="0"/>
                <a:ea typeface="MuseoModerno" pitchFamily="34" charset="-122"/>
                <a:cs typeface="MuseoModerno" pitchFamily="34" charset="-120"/>
              </a:rPr>
              <a:t>Predictive Modeling</a:t>
            </a:r>
            <a:endParaRPr lang="en-US" sz="4374" dirty="0"/>
          </a:p>
        </p:txBody>
      </p:sp>
      <p:sp>
        <p:nvSpPr>
          <p:cNvPr id="5" name="Text 3"/>
          <p:cNvSpPr/>
          <p:nvPr/>
        </p:nvSpPr>
        <p:spPr>
          <a:xfrm>
            <a:off x="2037993" y="2582108"/>
            <a:ext cx="2232065" cy="694373"/>
          </a:xfrm>
          <a:prstGeom prst="rect">
            <a:avLst/>
          </a:prstGeom>
          <a:noFill/>
          <a:ln/>
        </p:spPr>
        <p:txBody>
          <a:bodyPr wrap="squar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Forecasting Sales Trends</a:t>
            </a:r>
            <a:endParaRPr lang="en-US" sz="2187" dirty="0"/>
          </a:p>
        </p:txBody>
      </p:sp>
      <p:sp>
        <p:nvSpPr>
          <p:cNvPr id="6" name="Text 4"/>
          <p:cNvSpPr/>
          <p:nvPr/>
        </p:nvSpPr>
        <p:spPr>
          <a:xfrm>
            <a:off x="2037993" y="3498652"/>
            <a:ext cx="2232065" cy="2487811"/>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Apply machine learning algorithms to predict future sales based on historical data. Identify patterns and drivers that influence customer demand.</a:t>
            </a:r>
            <a:endParaRPr lang="en-US" sz="1750" dirty="0"/>
          </a:p>
        </p:txBody>
      </p:sp>
      <p:sp>
        <p:nvSpPr>
          <p:cNvPr id="7" name="Text 5"/>
          <p:cNvSpPr/>
          <p:nvPr/>
        </p:nvSpPr>
        <p:spPr>
          <a:xfrm>
            <a:off x="4819650" y="2582108"/>
            <a:ext cx="2232065" cy="694373"/>
          </a:xfrm>
          <a:prstGeom prst="rect">
            <a:avLst/>
          </a:prstGeom>
          <a:noFill/>
          <a:ln/>
        </p:spPr>
        <p:txBody>
          <a:bodyPr wrap="squar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Customer Segmentation</a:t>
            </a:r>
            <a:endParaRPr lang="en-US" sz="2187" dirty="0"/>
          </a:p>
        </p:txBody>
      </p:sp>
      <p:sp>
        <p:nvSpPr>
          <p:cNvPr id="8" name="Text 6"/>
          <p:cNvSpPr/>
          <p:nvPr/>
        </p:nvSpPr>
        <p:spPr>
          <a:xfrm>
            <a:off x="4819650" y="3498652"/>
            <a:ext cx="2232065" cy="3198614"/>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Cluster customers into distinct groups based on their browsing behavior, purchase history, and other demographic attributes. Tailor marketing strategies for each segment.</a:t>
            </a:r>
            <a:endParaRPr lang="en-US" sz="1750" dirty="0"/>
          </a:p>
        </p:txBody>
      </p:sp>
      <p:sp>
        <p:nvSpPr>
          <p:cNvPr id="9" name="Text 7"/>
          <p:cNvSpPr/>
          <p:nvPr/>
        </p:nvSpPr>
        <p:spPr>
          <a:xfrm>
            <a:off x="7601307" y="2582108"/>
            <a:ext cx="2232065" cy="694373"/>
          </a:xfrm>
          <a:prstGeom prst="rect">
            <a:avLst/>
          </a:prstGeom>
          <a:noFill/>
          <a:ln/>
        </p:spPr>
        <p:txBody>
          <a:bodyPr wrap="squar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Optimizing Inventory</a:t>
            </a:r>
            <a:endParaRPr lang="en-US" sz="2187" dirty="0"/>
          </a:p>
        </p:txBody>
      </p:sp>
      <p:sp>
        <p:nvSpPr>
          <p:cNvPr id="10" name="Text 8"/>
          <p:cNvSpPr/>
          <p:nvPr/>
        </p:nvSpPr>
        <p:spPr>
          <a:xfrm>
            <a:off x="7601307" y="3498652"/>
            <a:ext cx="2232065" cy="3198614"/>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Develop predictive models to forecast inventory needs and minimize stockouts. Anticipate demand fluctuations and proactively adjust replenishment strategies.</a:t>
            </a:r>
            <a:endParaRPr lang="en-US" sz="1750" dirty="0"/>
          </a:p>
        </p:txBody>
      </p:sp>
      <p:sp>
        <p:nvSpPr>
          <p:cNvPr id="11" name="Text 9"/>
          <p:cNvSpPr/>
          <p:nvPr/>
        </p:nvSpPr>
        <p:spPr>
          <a:xfrm>
            <a:off x="10382964" y="2582108"/>
            <a:ext cx="2232065" cy="347186"/>
          </a:xfrm>
          <a:prstGeom prst="rect">
            <a:avLst/>
          </a:prstGeom>
          <a:noFill/>
          <a:ln/>
        </p:spPr>
        <p:txBody>
          <a:bodyPr wrap="none" rtlCol="0" anchor="t"/>
          <a:lstStyle/>
          <a:p>
            <a:pPr marL="0" indent="0">
              <a:lnSpc>
                <a:spcPts val="2734"/>
              </a:lnSpc>
              <a:buNone/>
            </a:pPr>
            <a:r>
              <a:rPr lang="en-US" sz="2187" dirty="0">
                <a:solidFill>
                  <a:srgbClr val="124E73"/>
                </a:solidFill>
                <a:latin typeface="MuseoModerno" pitchFamily="34" charset="0"/>
                <a:ea typeface="MuseoModerno" pitchFamily="34" charset="-122"/>
                <a:cs typeface="MuseoModerno" pitchFamily="34" charset="-120"/>
              </a:rPr>
              <a:t>Churn Prediction</a:t>
            </a:r>
            <a:endParaRPr lang="en-US" sz="2187" dirty="0"/>
          </a:p>
        </p:txBody>
      </p:sp>
      <p:sp>
        <p:nvSpPr>
          <p:cNvPr id="12" name="Text 10"/>
          <p:cNvSpPr/>
          <p:nvPr/>
        </p:nvSpPr>
        <p:spPr>
          <a:xfrm>
            <a:off x="10382964" y="3151465"/>
            <a:ext cx="2232065" cy="2843213"/>
          </a:xfrm>
          <a:prstGeom prst="rect">
            <a:avLst/>
          </a:prstGeom>
          <a:noFill/>
          <a:ln/>
        </p:spPr>
        <p:txBody>
          <a:bodyPr wrap="square" rtlCol="0" anchor="t"/>
          <a:lstStyle/>
          <a:p>
            <a:pPr marL="0" indent="0">
              <a:lnSpc>
                <a:spcPts val="2799"/>
              </a:lnSpc>
              <a:buNone/>
            </a:pPr>
            <a:r>
              <a:rPr lang="en-US" sz="1750" dirty="0">
                <a:solidFill>
                  <a:srgbClr val="2B4150"/>
                </a:solidFill>
                <a:latin typeface="Source Sans Pro" pitchFamily="34" charset="0"/>
                <a:ea typeface="Source Sans Pro" pitchFamily="34" charset="-122"/>
                <a:cs typeface="Source Sans Pro" pitchFamily="34" charset="-120"/>
              </a:rPr>
              <a:t>Identify customers at risk of churning and implement targeted retention campaigns. Use predictive analytics to understand the key factors driving customer attrition.</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TotalTime>
  <Words>845</Words>
  <Application>Microsoft Office PowerPoint</Application>
  <PresentationFormat>Custom</PresentationFormat>
  <Paragraphs>79</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MuseoModerno</vt:lpstr>
      <vt:lpstr>Source Sans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shivanand2807@outlook.com</cp:lastModifiedBy>
  <cp:revision>2</cp:revision>
  <dcterms:created xsi:type="dcterms:W3CDTF">2024-05-14T03:00:11Z</dcterms:created>
  <dcterms:modified xsi:type="dcterms:W3CDTF">2024-05-14T03:10:06Z</dcterms:modified>
</cp:coreProperties>
</file>